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8"/>
  </p:notesMasterIdLst>
  <p:sldIdLst>
    <p:sldId id="256" r:id="rId2"/>
    <p:sldId id="272" r:id="rId3"/>
    <p:sldId id="257" r:id="rId4"/>
    <p:sldId id="258" r:id="rId5"/>
    <p:sldId id="259" r:id="rId6"/>
    <p:sldId id="260" r:id="rId7"/>
    <p:sldId id="261" r:id="rId8"/>
    <p:sldId id="262" r:id="rId9"/>
    <p:sldId id="263" r:id="rId10"/>
    <p:sldId id="264" r:id="rId11"/>
    <p:sldId id="265" r:id="rId12"/>
    <p:sldId id="266" r:id="rId13"/>
    <p:sldId id="268" r:id="rId14"/>
    <p:sldId id="269" r:id="rId15"/>
    <p:sldId id="270" r:id="rId16"/>
    <p:sldId id="271"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p:scale>
          <a:sx n="50" d="100"/>
          <a:sy n="50" d="100"/>
        </p:scale>
        <p:origin x="-1944" y="-48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F9416D7-29EE-4EF2-9D93-3D80736B6E41}" type="datetimeFigureOut">
              <a:rPr lang="en-US" smtClean="0"/>
              <a:pPr/>
              <a:t>4/8/2020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5093D18-49E6-4A48-9B64-A020E4282452}"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A17B000F-FCF9-4454-AB91-F7DA48FF1FDD}" type="datetimeFigureOut">
              <a:rPr lang="en-US" smtClean="0"/>
              <a:pPr/>
              <a:t>4/8/2020</a:t>
            </a:fld>
            <a:endParaRPr lang="en-US"/>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en-US"/>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D428FE4B-8E97-47A7-927A-405E94255C16}"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fld id="{A17B000F-FCF9-4454-AB91-F7DA48FF1FDD}" type="datetimeFigureOut">
              <a:rPr lang="en-US" smtClean="0"/>
              <a:pPr/>
              <a:t>4/8/2020</a:t>
            </a:fld>
            <a:endParaRPr lang="en-US"/>
          </a:p>
        </p:txBody>
      </p:sp>
      <p:sp>
        <p:nvSpPr>
          <p:cNvPr id="5" name="Footer Placeholder 4"/>
          <p:cNvSpPr>
            <a:spLocks noGrp="1"/>
          </p:cNvSpPr>
          <p:nvPr>
            <p:ph type="ftr" sz="quarter" idx="11"/>
          </p:nvPr>
        </p:nvSpPr>
        <p:spPr>
          <a:xfrm>
            <a:off x="457200" y="6556248"/>
            <a:ext cx="3657600" cy="228600"/>
          </a:xfrm>
        </p:spPr>
        <p:txBody>
          <a:bodyPr/>
          <a:lstStyle>
            <a:extLst/>
          </a:lstStyle>
          <a:p>
            <a:endParaRPr lang="en-US"/>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D428FE4B-8E97-47A7-927A-405E94255C16}"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A17B000F-FCF9-4454-AB91-F7DA48FF1FDD}" type="datetimeFigureOut">
              <a:rPr lang="en-US" smtClean="0"/>
              <a:pPr/>
              <a:t>4/8/2020</a:t>
            </a:fld>
            <a:endParaRPr lang="en-US"/>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en-US"/>
          </a:p>
        </p:txBody>
      </p:sp>
      <p:sp>
        <p:nvSpPr>
          <p:cNvPr id="6" name="Slide Number Placeholder 5"/>
          <p:cNvSpPr>
            <a:spLocks noGrp="1"/>
          </p:cNvSpPr>
          <p:nvPr>
            <p:ph type="sldNum" sz="quarter" idx="12"/>
          </p:nvPr>
        </p:nvSpPr>
        <p:spPr>
          <a:xfrm>
            <a:off x="6733952" y="6555112"/>
            <a:ext cx="588336" cy="228600"/>
          </a:xfrm>
        </p:spPr>
        <p:txBody>
          <a:bodyPr/>
          <a:lstStyle>
            <a:extLst/>
          </a:lstStyle>
          <a:p>
            <a:fld id="{D428FE4B-8E97-47A7-927A-405E94255C16}"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fld id="{A17B000F-FCF9-4454-AB91-F7DA48FF1FDD}" type="datetimeFigureOut">
              <a:rPr lang="en-US" smtClean="0"/>
              <a:pPr/>
              <a:t>4/8/2020</a:t>
            </a:fld>
            <a:endParaRPr lang="en-US"/>
          </a:p>
        </p:txBody>
      </p:sp>
      <p:sp>
        <p:nvSpPr>
          <p:cNvPr id="3" name="Footer Placeholder 2"/>
          <p:cNvSpPr>
            <a:spLocks noGrp="1"/>
          </p:cNvSpPr>
          <p:nvPr>
            <p:ph type="ftr" sz="quarter" idx="11"/>
          </p:nvPr>
        </p:nvSpPr>
        <p:spPr/>
        <p:txBody>
          <a:bodyPr/>
          <a:lstStyle>
            <a:lvl1pPr>
              <a:defRPr>
                <a:solidFill>
                  <a:schemeClr val="tx2"/>
                </a:solidFill>
              </a:defRPr>
            </a:lvl1pPr>
            <a:extLst/>
          </a:lstStyle>
          <a:p>
            <a:endParaRPr lang="en-US"/>
          </a:p>
        </p:txBody>
      </p:sp>
      <p:sp>
        <p:nvSpPr>
          <p:cNvPr id="4" name="Slide Number Placeholder 3"/>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D428FE4B-8E97-47A7-927A-405E94255C1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fld id="{A17B000F-FCF9-4454-AB91-F7DA48FF1FDD}" type="datetimeFigureOut">
              <a:rPr lang="en-US" smtClean="0"/>
              <a:pPr/>
              <a:t>4/8/2020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D428FE4B-8E97-47A7-927A-405E94255C16}" type="slidenum">
              <a:rPr lang="en-US" smtClean="0"/>
              <a:pPr/>
              <a:t>‹#›</a:t>
            </a:fld>
            <a:endParaRPr lang="en-US"/>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A17B000F-FCF9-4454-AB91-F7DA48FF1FDD}" type="datetimeFigureOut">
              <a:rPr lang="en-US" smtClean="0"/>
              <a:pPr/>
              <a:t>4/8/2020</a:t>
            </a:fld>
            <a:endParaRPr lang="en-US"/>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en-US"/>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D428FE4B-8E97-47A7-927A-405E94255C16}"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1752600"/>
            <a:ext cx="7772400" cy="1470025"/>
          </a:xfrm>
        </p:spPr>
        <p:txBody>
          <a:bodyPr/>
          <a:lstStyle/>
          <a:p>
            <a:r>
              <a:rPr lang="en-US" dirty="0" smtClean="0"/>
              <a:t>History of Distance education</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 Pakistan</a:t>
            </a:r>
            <a:endParaRPr lang="en-US" dirty="0"/>
          </a:p>
        </p:txBody>
      </p:sp>
      <p:sp>
        <p:nvSpPr>
          <p:cNvPr id="3" name="Content Placeholder 2"/>
          <p:cNvSpPr>
            <a:spLocks noGrp="1"/>
          </p:cNvSpPr>
          <p:nvPr>
            <p:ph idx="1"/>
          </p:nvPr>
        </p:nvSpPr>
        <p:spPr>
          <a:xfrm>
            <a:off x="457200" y="2209800"/>
            <a:ext cx="8229600" cy="3916363"/>
          </a:xfrm>
        </p:spPr>
        <p:txBody>
          <a:bodyPr/>
          <a:lstStyle/>
          <a:p>
            <a:r>
              <a:rPr lang="en-US" dirty="0" smtClean="0"/>
              <a:t>The first open university founded in 1974 named as people open university in Islamabad now known as Allama Iqbal Open University (AIOU).</a:t>
            </a:r>
          </a:p>
          <a:p>
            <a:r>
              <a:rPr lang="en-US" dirty="0" smtClean="0"/>
              <a:t>The second open university is Virtual University (VU) which founded in 2002.</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a:t>
            </a:r>
            <a:endParaRPr lang="en-US" dirty="0"/>
          </a:p>
        </p:txBody>
      </p:sp>
      <p:sp>
        <p:nvSpPr>
          <p:cNvPr id="3" name="Content Placeholder 2"/>
          <p:cNvSpPr>
            <a:spLocks noGrp="1"/>
          </p:cNvSpPr>
          <p:nvPr>
            <p:ph idx="1"/>
          </p:nvPr>
        </p:nvSpPr>
        <p:spPr>
          <a:xfrm>
            <a:off x="457200" y="1600200"/>
            <a:ext cx="8229600" cy="4800600"/>
          </a:xfrm>
        </p:spPr>
        <p:txBody>
          <a:bodyPr/>
          <a:lstStyle/>
          <a:p>
            <a:r>
              <a:rPr lang="en-US" dirty="0" smtClean="0"/>
              <a:t>To conclude we may state that distance education has a history of one hundred years</a:t>
            </a:r>
          </a:p>
          <a:p>
            <a:r>
              <a:rPr lang="en-US" dirty="0" smtClean="0"/>
              <a:t>D.E is based on traditional education. D.E is expending day by day, it is cost effective and now a need of under developing countries, It is a solution of third world countries. It is a solution of third world countries low literacy rate.</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Continue</a:t>
            </a:r>
            <a:endParaRPr lang="en-US" dirty="0"/>
          </a:p>
        </p:txBody>
      </p:sp>
      <p:sp>
        <p:nvSpPr>
          <p:cNvPr id="3" name="Content Placeholder 2"/>
          <p:cNvSpPr>
            <a:spLocks noGrp="1"/>
          </p:cNvSpPr>
          <p:nvPr>
            <p:ph idx="1"/>
          </p:nvPr>
        </p:nvSpPr>
        <p:spPr/>
        <p:txBody>
          <a:bodyPr>
            <a:normAutofit/>
          </a:bodyPr>
          <a:lstStyle/>
          <a:p>
            <a:r>
              <a:rPr lang="en-US" dirty="0" smtClean="0"/>
              <a:t>First course of D.E introduced in 1840’s</a:t>
            </a:r>
          </a:p>
          <a:p>
            <a:r>
              <a:rPr lang="en-US" dirty="0" smtClean="0"/>
              <a:t>First degree of D.E introduced in 1858 by University of London.</a:t>
            </a:r>
          </a:p>
          <a:p>
            <a:r>
              <a:rPr lang="en-US" dirty="0" smtClean="0"/>
              <a:t>1969 open university in UK.</a:t>
            </a:r>
          </a:p>
          <a:p>
            <a:pPr>
              <a:buNone/>
            </a:pPr>
            <a:r>
              <a:rPr lang="en-US" dirty="0" smtClean="0"/>
              <a:t>Asian Open Universities</a:t>
            </a:r>
          </a:p>
          <a:p>
            <a:r>
              <a:rPr lang="en-US" dirty="0" smtClean="0"/>
              <a:t>1972 in Korea </a:t>
            </a:r>
          </a:p>
          <a:p>
            <a:r>
              <a:rPr lang="en-US" dirty="0" smtClean="0"/>
              <a:t>1974 in AIOU Pakistan</a:t>
            </a:r>
          </a:p>
          <a:p>
            <a:r>
              <a:rPr lang="en-US" dirty="0" smtClean="0"/>
              <a:t>1978 in Sri Lanka </a:t>
            </a:r>
          </a:p>
          <a:p>
            <a:r>
              <a:rPr lang="en-US" dirty="0" smtClean="0"/>
              <a:t>1979 In China</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What is online and distance education?</a:t>
            </a:r>
          </a:p>
        </p:txBody>
      </p:sp>
      <p:sp>
        <p:nvSpPr>
          <p:cNvPr id="3" name="Content Placeholder 2"/>
          <p:cNvSpPr>
            <a:spLocks noGrp="1"/>
          </p:cNvSpPr>
          <p:nvPr>
            <p:ph idx="1"/>
          </p:nvPr>
        </p:nvSpPr>
        <p:spPr/>
        <p:txBody>
          <a:bodyPr/>
          <a:lstStyle/>
          <a:p>
            <a:r>
              <a:rPr lang="en-US" dirty="0"/>
              <a:t>Online and distance education programs allow international students to obtain an Australian education without having to leave their home country, which may not be possible for some people with family, work and other commitments</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Course delivery</a:t>
            </a:r>
            <a:endParaRPr lang="en-US" dirty="0"/>
          </a:p>
        </p:txBody>
      </p:sp>
      <p:sp>
        <p:nvSpPr>
          <p:cNvPr id="3" name="Content Placeholder 2"/>
          <p:cNvSpPr>
            <a:spLocks noGrp="1"/>
          </p:cNvSpPr>
          <p:nvPr>
            <p:ph idx="1"/>
          </p:nvPr>
        </p:nvSpPr>
        <p:spPr/>
        <p:txBody>
          <a:bodyPr>
            <a:normAutofit fontScale="92500"/>
          </a:bodyPr>
          <a:lstStyle/>
          <a:p>
            <a:pPr lvl="0"/>
            <a:r>
              <a:rPr lang="en-US" dirty="0"/>
              <a:t>studying online courses delivered through the internet</a:t>
            </a:r>
          </a:p>
          <a:p>
            <a:pPr lvl="0"/>
            <a:r>
              <a:rPr lang="en-US" dirty="0"/>
              <a:t>studying through distance education with course materials delivered through the post</a:t>
            </a:r>
          </a:p>
          <a:p>
            <a:pPr lvl="0"/>
            <a:r>
              <a:rPr lang="en-US" dirty="0"/>
              <a:t>studying at home combined with classes taught in association with institutions overseas</a:t>
            </a:r>
          </a:p>
          <a:p>
            <a:pPr lvl="0"/>
            <a:r>
              <a:rPr lang="en-US" dirty="0"/>
              <a:t>studying at home combined with some visits to study </a:t>
            </a:r>
            <a:r>
              <a:rPr lang="en-US" dirty="0" err="1"/>
              <a:t>centres</a:t>
            </a:r>
            <a:r>
              <a:rPr lang="en-US" dirty="0"/>
              <a:t> (offshore campuses) set up by Australian institutions in other </a:t>
            </a:r>
            <a:r>
              <a:rPr lang="en-US" dirty="0" smtClean="0"/>
              <a:t>countries</a:t>
            </a:r>
          </a:p>
          <a:p>
            <a:r>
              <a:rPr lang="en-US" dirty="0"/>
              <a:t>Studying at home but with Australian lecturers and tutors providing periods of face-to-face tuition outside Australia.</a:t>
            </a:r>
          </a:p>
          <a:p>
            <a:pPr lvl="0"/>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Student support</a:t>
            </a:r>
            <a:r>
              <a:rPr lang="en-US" dirty="0"/>
              <a:t/>
            </a:r>
            <a:br>
              <a:rPr lang="en-US" dirty="0"/>
            </a:br>
            <a:endParaRPr lang="en-US" dirty="0"/>
          </a:p>
        </p:txBody>
      </p:sp>
      <p:sp>
        <p:nvSpPr>
          <p:cNvPr id="3" name="Content Placeholder 2"/>
          <p:cNvSpPr>
            <a:spLocks noGrp="1"/>
          </p:cNvSpPr>
          <p:nvPr>
            <p:ph idx="1"/>
          </p:nvPr>
        </p:nvSpPr>
        <p:spPr/>
        <p:txBody>
          <a:bodyPr>
            <a:normAutofit/>
          </a:bodyPr>
          <a:lstStyle/>
          <a:p>
            <a:r>
              <a:rPr lang="en-US" dirty="0"/>
              <a:t>Online and distance courses are often supported by technology such as online student forums, virtual classrooms and electronic library resources, allowing you to interact with other students, share your work and opinions, access readings, listen to lectures, consult tutors and submit assessments. Institutions also provide online and distance students with support services such as </a:t>
            </a:r>
            <a:r>
              <a:rPr lang="en-US" dirty="0" err="1"/>
              <a:t>counselling</a:t>
            </a:r>
            <a:r>
              <a:rPr lang="en-US" dirty="0"/>
              <a:t>, academic advice and technical assistance.</a:t>
            </a:r>
          </a:p>
          <a:p>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Entry requirements</a:t>
            </a:r>
            <a:endParaRPr lang="en-US" dirty="0"/>
          </a:p>
        </p:txBody>
      </p:sp>
      <p:sp>
        <p:nvSpPr>
          <p:cNvPr id="3" name="Content Placeholder 2"/>
          <p:cNvSpPr>
            <a:spLocks noGrp="1"/>
          </p:cNvSpPr>
          <p:nvPr>
            <p:ph idx="1"/>
          </p:nvPr>
        </p:nvSpPr>
        <p:spPr/>
        <p:txBody>
          <a:bodyPr>
            <a:normAutofit/>
          </a:bodyPr>
          <a:lstStyle/>
          <a:p>
            <a:r>
              <a:rPr lang="en-US" dirty="0"/>
              <a:t>International student entry requirements (such as academic and English language requirements) for online and distance education courses will typically be the same, or very similar, to those for the on-campus equivalent of the course. You will need to check with individual institutions for specific course entry requirements and starting times — some courses allow you to apply and start studying at any time, while others have set dates.</a:t>
            </a:r>
          </a:p>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990600"/>
            <a:ext cx="7239000" cy="1143000"/>
          </a:xfrm>
        </p:spPr>
        <p:txBody>
          <a:bodyPr>
            <a:noAutofit/>
          </a:bodyPr>
          <a:lstStyle/>
          <a:p>
            <a:pPr algn="ctr"/>
            <a:r>
              <a:rPr lang="en-US" sz="4000" dirty="0" smtClean="0"/>
              <a:t>History of distance education</a:t>
            </a:r>
            <a:endParaRPr lang="en-US" sz="4000" dirty="0"/>
          </a:p>
        </p:txBody>
      </p:sp>
      <p:sp>
        <p:nvSpPr>
          <p:cNvPr id="3" name="Content Placeholder 2"/>
          <p:cNvSpPr>
            <a:spLocks noGrp="1"/>
          </p:cNvSpPr>
          <p:nvPr>
            <p:ph idx="1"/>
          </p:nvPr>
        </p:nvSpPr>
        <p:spPr>
          <a:xfrm>
            <a:off x="381000" y="2514600"/>
            <a:ext cx="7696200" cy="4038600"/>
          </a:xfrm>
        </p:spPr>
        <p:txBody>
          <a:bodyPr>
            <a:normAutofit/>
          </a:bodyPr>
          <a:lstStyle/>
          <a:p>
            <a:pPr>
              <a:buFont typeface="Arial" pitchFamily="34" charset="0"/>
              <a:buChar char="•"/>
            </a:pPr>
            <a:r>
              <a:rPr lang="en-US" dirty="0" smtClean="0"/>
              <a:t>Distance education has a long history over a 100 years. How ever in its non-organized form distance education has been traced back to beginning of written records.</a:t>
            </a:r>
          </a:p>
          <a:p>
            <a:pPr>
              <a:buFont typeface="Arial" pitchFamily="34" charset="0"/>
              <a:buChar char="•"/>
            </a:pPr>
            <a:r>
              <a:rPr lang="en-US" dirty="0" smtClean="0"/>
              <a:t>During Biblical period epistles were used for the instruction of early Christian congregations.</a:t>
            </a:r>
          </a:p>
          <a:p>
            <a:r>
              <a:rPr lang="en-US" dirty="0" smtClean="0"/>
              <a:t>(</a:t>
            </a:r>
            <a:r>
              <a:rPr lang="en-US" dirty="0" err="1" smtClean="0"/>
              <a:t>Sewart</a:t>
            </a:r>
            <a:r>
              <a:rPr lang="en-US" dirty="0" smtClean="0"/>
              <a:t> 1981, Holmberg 1986)</a:t>
            </a:r>
          </a:p>
          <a:p>
            <a:pPr algn="ct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latin typeface="Times New Roman" pitchFamily="18" charset="0"/>
                <a:cs typeface="Times New Roman" pitchFamily="18" charset="0"/>
              </a:rPr>
              <a:t>18</a:t>
            </a:r>
            <a:r>
              <a:rPr lang="en-US" baseline="30000" dirty="0" smtClean="0">
                <a:latin typeface="Times New Roman" pitchFamily="18" charset="0"/>
                <a:cs typeface="Times New Roman" pitchFamily="18" charset="0"/>
              </a:rPr>
              <a:t>th</a:t>
            </a:r>
            <a:r>
              <a:rPr lang="en-US" dirty="0" smtClean="0">
                <a:latin typeface="Times New Roman" pitchFamily="18" charset="0"/>
                <a:cs typeface="Times New Roman" pitchFamily="18" charset="0"/>
              </a:rPr>
              <a:t> century</a:t>
            </a:r>
            <a:br>
              <a:rPr lang="en-US" dirty="0" smtClean="0">
                <a:latin typeface="Times New Roman" pitchFamily="18" charset="0"/>
                <a:cs typeface="Times New Roman" pitchFamily="18" charset="0"/>
              </a:rPr>
            </a:br>
            <a:endParaRPr lang="en-US" dirty="0"/>
          </a:p>
        </p:txBody>
      </p:sp>
      <p:sp>
        <p:nvSpPr>
          <p:cNvPr id="3" name="Content Placeholder 2"/>
          <p:cNvSpPr>
            <a:spLocks noGrp="1"/>
          </p:cNvSpPr>
          <p:nvPr>
            <p:ph idx="1"/>
          </p:nvPr>
        </p:nvSpPr>
        <p:spPr/>
        <p:txBody>
          <a:bodyPr>
            <a:normAutofit/>
          </a:bodyPr>
          <a:lstStyle/>
          <a:p>
            <a:pPr>
              <a:buNone/>
            </a:pPr>
            <a:r>
              <a:rPr lang="en-US" dirty="0" smtClean="0">
                <a:latin typeface="Times New Roman" pitchFamily="18" charset="0"/>
                <a:cs typeface="Times New Roman" pitchFamily="18" charset="0"/>
              </a:rPr>
              <a:t>According to Holmberg, mention of what could be termed as distance education, was made in the Boston Gazette (U.S.A) of 20th march 1728 when Caleb Philips, a teacher of new method shorthand advertizes that people who wanted to learn this art could have their lessons sent weekly to them and  be as perfectly instructed as those that live in Boston.</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Early 19</a:t>
            </a:r>
            <a:r>
              <a:rPr lang="en-US" baseline="30000" dirty="0" smtClean="0"/>
              <a:t>th</a:t>
            </a:r>
            <a:r>
              <a:rPr lang="en-US" dirty="0" smtClean="0"/>
              <a:t> Century</a:t>
            </a:r>
            <a:endParaRPr lang="en-US" dirty="0"/>
          </a:p>
        </p:txBody>
      </p:sp>
      <p:sp>
        <p:nvSpPr>
          <p:cNvPr id="3" name="Content Placeholder 2"/>
          <p:cNvSpPr>
            <a:spLocks noGrp="1"/>
          </p:cNvSpPr>
          <p:nvPr>
            <p:ph idx="1"/>
          </p:nvPr>
        </p:nvSpPr>
        <p:spPr>
          <a:xfrm>
            <a:off x="457200" y="1905000"/>
            <a:ext cx="7467600" cy="4495800"/>
          </a:xfrm>
        </p:spPr>
        <p:txBody>
          <a:bodyPr/>
          <a:lstStyle/>
          <a:p>
            <a:pPr>
              <a:buNone/>
            </a:pPr>
            <a:r>
              <a:rPr lang="en-US" dirty="0" smtClean="0"/>
              <a:t>Open universities &amp; institutes opened in Sweden, West Germany, U.S.A &amp; U.K where correspondence coerces were offered, the university of London was first to award degree in D.L.1833 D.E started in Sweden.</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Mid 19</a:t>
            </a:r>
            <a:r>
              <a:rPr lang="en-US" baseline="30000" dirty="0" smtClean="0"/>
              <a:t>th</a:t>
            </a:r>
            <a:r>
              <a:rPr lang="en-US" dirty="0" smtClean="0"/>
              <a:t> century</a:t>
            </a:r>
            <a:endParaRPr lang="en-US" dirty="0"/>
          </a:p>
        </p:txBody>
      </p:sp>
      <p:sp>
        <p:nvSpPr>
          <p:cNvPr id="3" name="Content Placeholder 2"/>
          <p:cNvSpPr>
            <a:spLocks noGrp="1"/>
          </p:cNvSpPr>
          <p:nvPr>
            <p:ph idx="1"/>
          </p:nvPr>
        </p:nvSpPr>
        <p:spPr>
          <a:xfrm>
            <a:off x="457200" y="1447800"/>
            <a:ext cx="7543800" cy="5029200"/>
          </a:xfrm>
        </p:spPr>
        <p:txBody>
          <a:bodyPr>
            <a:normAutofit/>
          </a:bodyPr>
          <a:lstStyle/>
          <a:p>
            <a:r>
              <a:rPr lang="en-US" dirty="0" smtClean="0"/>
              <a:t>1840 In England Isaac Pitman started shorthand on post cards.</a:t>
            </a:r>
          </a:p>
          <a:p>
            <a:r>
              <a:rPr lang="en-US" dirty="0" smtClean="0"/>
              <a:t>1856 Germany, Frenchman Charles Toussaint &amp; German </a:t>
            </a:r>
            <a:r>
              <a:rPr lang="en-US" dirty="0" err="1" smtClean="0"/>
              <a:t>Gustay</a:t>
            </a:r>
            <a:r>
              <a:rPr lang="en-US" dirty="0" smtClean="0"/>
              <a:t> Langenscheidt started teaching language in Berlin.</a:t>
            </a:r>
          </a:p>
          <a:p>
            <a:r>
              <a:rPr lang="en-US" dirty="0" smtClean="0"/>
              <a:t>1870 Hans </a:t>
            </a:r>
            <a:r>
              <a:rPr lang="en-US" dirty="0" err="1" smtClean="0"/>
              <a:t>Hermod</a:t>
            </a:r>
            <a:r>
              <a:rPr lang="en-US" dirty="0" smtClean="0"/>
              <a:t> opened a school in Malmo.</a:t>
            </a:r>
          </a:p>
          <a:p>
            <a:r>
              <a:rPr lang="en-US" dirty="0" smtClean="0"/>
              <a:t>1880 Isaac Pitman college.</a:t>
            </a:r>
          </a:p>
          <a:p>
            <a:r>
              <a:rPr lang="en-US" dirty="0" smtClean="0"/>
              <a:t>1873-1897 in U.S.A Anna Eliot </a:t>
            </a:r>
            <a:r>
              <a:rPr lang="en-US" dirty="0" err="1" smtClean="0"/>
              <a:t>Tichnor</a:t>
            </a:r>
            <a:r>
              <a:rPr lang="en-US" dirty="0" smtClean="0"/>
              <a:t> founded &amp; run Boston Society.</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20</a:t>
            </a:r>
            <a:r>
              <a:rPr lang="en-US" baseline="30000" dirty="0" smtClean="0"/>
              <a:t>th</a:t>
            </a:r>
            <a:r>
              <a:rPr lang="en-US" dirty="0" smtClean="0"/>
              <a:t> Century</a:t>
            </a:r>
            <a:endParaRPr lang="en-US" dirty="0"/>
          </a:p>
        </p:txBody>
      </p:sp>
      <p:sp>
        <p:nvSpPr>
          <p:cNvPr id="3" name="Content Placeholder 2"/>
          <p:cNvSpPr>
            <a:spLocks noGrp="1"/>
          </p:cNvSpPr>
          <p:nvPr>
            <p:ph idx="1"/>
          </p:nvPr>
        </p:nvSpPr>
        <p:spPr>
          <a:xfrm>
            <a:off x="609600" y="1600200"/>
            <a:ext cx="7543800" cy="4876800"/>
          </a:xfrm>
        </p:spPr>
        <p:txBody>
          <a:bodyPr/>
          <a:lstStyle/>
          <a:p>
            <a:r>
              <a:rPr lang="en-US" dirty="0" smtClean="0"/>
              <a:t>1920 Soviet union used D.E to expend there educated manpower.</a:t>
            </a:r>
          </a:p>
          <a:p>
            <a:r>
              <a:rPr lang="en-US" dirty="0" smtClean="0"/>
              <a:t>1929 D.E became a significant component of soviet education system as a solution to shortage of teachers &amp; Institutions. Even today Russian students do part of their degree at a distance &amp; part full-time.</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Radio Era</a:t>
            </a:r>
            <a:endParaRPr lang="en-US" dirty="0"/>
          </a:p>
        </p:txBody>
      </p:sp>
      <p:sp>
        <p:nvSpPr>
          <p:cNvPr id="3" name="Content Placeholder 2"/>
          <p:cNvSpPr>
            <a:spLocks noGrp="1"/>
          </p:cNvSpPr>
          <p:nvPr>
            <p:ph idx="1"/>
          </p:nvPr>
        </p:nvSpPr>
        <p:spPr>
          <a:xfrm>
            <a:off x="457200" y="1600200"/>
            <a:ext cx="7696200" cy="4800600"/>
          </a:xfrm>
        </p:spPr>
        <p:txBody>
          <a:bodyPr/>
          <a:lstStyle/>
          <a:p>
            <a:r>
              <a:rPr lang="en-US" dirty="0" smtClean="0"/>
              <a:t>Child education</a:t>
            </a:r>
          </a:p>
          <a:p>
            <a:r>
              <a:rPr lang="en-US" dirty="0" smtClean="0"/>
              <a:t>1925 radio introduced in school education</a:t>
            </a:r>
          </a:p>
          <a:p>
            <a:r>
              <a:rPr lang="en-US" dirty="0" smtClean="0"/>
              <a:t>1939 10,000 schools had radio</a:t>
            </a:r>
          </a:p>
          <a:p>
            <a:r>
              <a:rPr lang="en-US" dirty="0" smtClean="0"/>
              <a:t>Adult education</a:t>
            </a:r>
          </a:p>
          <a:p>
            <a:r>
              <a:rPr lang="en-US" dirty="0" smtClean="0"/>
              <a:t>1930 several thousand listening groups were formed in Britain</a:t>
            </a:r>
          </a:p>
          <a:p>
            <a:r>
              <a:rPr lang="en-US" dirty="0" smtClean="0"/>
              <a:t>1937 radio came in for adult education in New Zealand</a:t>
            </a:r>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a:t>
            </a:r>
            <a:r>
              <a:rPr lang="en-US" baseline="30000" dirty="0" smtClean="0"/>
              <a:t>rd</a:t>
            </a:r>
            <a:r>
              <a:rPr lang="en-US" dirty="0" smtClean="0"/>
              <a:t> Component</a:t>
            </a:r>
            <a:endParaRPr lang="en-US" dirty="0"/>
          </a:p>
        </p:txBody>
      </p:sp>
      <p:sp>
        <p:nvSpPr>
          <p:cNvPr id="3" name="Content Placeholder 2"/>
          <p:cNvSpPr>
            <a:spLocks noGrp="1"/>
          </p:cNvSpPr>
          <p:nvPr>
            <p:ph idx="1"/>
          </p:nvPr>
        </p:nvSpPr>
        <p:spPr>
          <a:xfrm>
            <a:off x="457200" y="2133600"/>
            <a:ext cx="8229600" cy="3276600"/>
          </a:xfrm>
        </p:spPr>
        <p:txBody>
          <a:bodyPr/>
          <a:lstStyle/>
          <a:p>
            <a:r>
              <a:rPr lang="en-US" dirty="0" smtClean="0"/>
              <a:t>1960’s Linkage of 3</a:t>
            </a:r>
            <a:r>
              <a:rPr lang="en-US" baseline="30000" dirty="0" smtClean="0"/>
              <a:t>rd</a:t>
            </a:r>
            <a:r>
              <a:rPr lang="en-US" dirty="0" smtClean="0"/>
              <a:t> component, face-to-face tuition with Broadcasting and Correspondence</a:t>
            </a:r>
          </a:p>
          <a:p>
            <a:r>
              <a:rPr lang="en-US" dirty="0" smtClean="0"/>
              <a:t>Off campuses studies started from first world war</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a:t>
            </a:r>
            <a:r>
              <a:rPr lang="en-US" baseline="30000" dirty="0" smtClean="0"/>
              <a:t>rd</a:t>
            </a:r>
            <a:r>
              <a:rPr lang="en-US" dirty="0" smtClean="0"/>
              <a:t> World Countries</a:t>
            </a:r>
            <a:endParaRPr lang="en-US" dirty="0"/>
          </a:p>
        </p:txBody>
      </p:sp>
      <p:sp>
        <p:nvSpPr>
          <p:cNvPr id="3" name="Content Placeholder 2"/>
          <p:cNvSpPr>
            <a:spLocks noGrp="1"/>
          </p:cNvSpPr>
          <p:nvPr>
            <p:ph idx="1"/>
          </p:nvPr>
        </p:nvSpPr>
        <p:spPr>
          <a:xfrm>
            <a:off x="381000" y="2590800"/>
            <a:ext cx="8229600" cy="3048000"/>
          </a:xfrm>
        </p:spPr>
        <p:txBody>
          <a:bodyPr/>
          <a:lstStyle/>
          <a:p>
            <a:r>
              <a:rPr lang="en-US" dirty="0" smtClean="0"/>
              <a:t>1940-1950 In Asia and Latin America</a:t>
            </a:r>
          </a:p>
          <a:p>
            <a:r>
              <a:rPr lang="en-US" dirty="0" smtClean="0"/>
              <a:t>1960 D.E as a solution for educational problems.</a:t>
            </a:r>
            <a:endParaRPr lang="en-US"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722</TotalTime>
  <Words>756</Words>
  <Application>Microsoft Office PowerPoint</Application>
  <PresentationFormat>On-screen Show (4:3)</PresentationFormat>
  <Paragraphs>58</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Opulent</vt:lpstr>
      <vt:lpstr>History of Distance education</vt:lpstr>
      <vt:lpstr>History of distance education</vt:lpstr>
      <vt:lpstr>18th century </vt:lpstr>
      <vt:lpstr>Early 19th Century</vt:lpstr>
      <vt:lpstr>Mid 19th century</vt:lpstr>
      <vt:lpstr>20th Century</vt:lpstr>
      <vt:lpstr>Radio Era</vt:lpstr>
      <vt:lpstr>3rd Component</vt:lpstr>
      <vt:lpstr>3rd World Countries</vt:lpstr>
      <vt:lpstr>In Pakistan</vt:lpstr>
      <vt:lpstr>Conclusion</vt:lpstr>
      <vt:lpstr>Continue</vt:lpstr>
      <vt:lpstr>What is online and distance education?</vt:lpstr>
      <vt:lpstr>Course delivery</vt:lpstr>
      <vt:lpstr>Student support </vt:lpstr>
      <vt:lpstr>Entry requirements</vt:lpstr>
    </vt:vector>
  </TitlesOfParts>
  <Company>by adguard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History of Distance education</dc:title>
  <dc:creator>ApnaITcenter</dc:creator>
  <cp:lastModifiedBy>ApnaITcenter</cp:lastModifiedBy>
  <cp:revision>12</cp:revision>
  <dcterms:created xsi:type="dcterms:W3CDTF">2020-03-18T21:55:22Z</dcterms:created>
  <dcterms:modified xsi:type="dcterms:W3CDTF">2020-04-08T08:20:10Z</dcterms:modified>
</cp:coreProperties>
</file>

<file path=docProps/thumbnail.jpeg>
</file>